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9"/>
  </p:notesMasterIdLst>
  <p:sldIdLst>
    <p:sldId id="256" r:id="rId2"/>
    <p:sldId id="258" r:id="rId3"/>
    <p:sldId id="271" r:id="rId4"/>
    <p:sldId id="273" r:id="rId5"/>
    <p:sldId id="266" r:id="rId6"/>
    <p:sldId id="272" r:id="rId7"/>
    <p:sldId id="274" r:id="rId8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0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0F7BA2C-8421-49E6-BCE8-E47CDE24CE8D}" type="datetimeFigureOut">
              <a:rPr lang="sk-SK" smtClean="0"/>
              <a:t>4. 9. 2025</a:t>
            </a:fld>
            <a:endParaRPr lang="sk-SK"/>
          </a:p>
        </p:txBody>
      </p:sp>
      <p:sp>
        <p:nvSpPr>
          <p:cNvPr id="4" name="Zástupný objekt pre obrázok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sk-SK"/>
          </a:p>
        </p:txBody>
      </p:sp>
      <p:sp>
        <p:nvSpPr>
          <p:cNvPr id="5" name="Zástupný objekt pre poznámky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AA946FC-E8C4-4EDD-B1AD-922991EC478E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8153520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/>
              <a:t>Kliknutím upravte štýl predlohy podnadpisov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510E4-8B25-4038-A3B5-283086358FDF}" type="datetime1">
              <a:rPr lang="en-US" smtClean="0"/>
              <a:t>9/4/2025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/>
              <a:t>CBRN SLOVAKIA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EF660-97CA-4271-A4A9-DB463E37355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231184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k-SK"/>
              <a:t>Ak chcete pridať obrázok, kliknite na ikonu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A8A6A-F0A4-401C-8A64-2FF7844DA323}" type="datetime1">
              <a:rPr lang="en-US" smtClean="0"/>
              <a:t>9/4/2025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/>
              <a:t>CBRN SLOVAKIA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EF660-97CA-4271-A4A9-DB463E37355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697102531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ov a po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A8A6A-F0A4-401C-8A64-2FF7844DA323}" type="datetime1">
              <a:rPr lang="en-US" smtClean="0"/>
              <a:t>9/4/2025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/>
              <a:t>CBRN SLOVAKIA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EF660-97CA-4271-A4A9-DB463E37355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286363190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nuka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A8A6A-F0A4-401C-8A64-2FF7844DA323}" type="datetime1">
              <a:rPr lang="en-US" smtClean="0"/>
              <a:t>9/4/2025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/>
              <a:t>CBRN SLOVAKIA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EF660-97CA-4271-A4A9-DB463E373555}" type="slidenum">
              <a:rPr lang="sk-SK" smtClean="0"/>
              <a:t>‹#›</a:t>
            </a:fld>
            <a:endParaRPr lang="sk-SK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05092271"/>
      </p:ext>
    </p:extLst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s náz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A8A6A-F0A4-401C-8A64-2FF7844DA323}" type="datetime1">
              <a:rPr lang="en-US" smtClean="0"/>
              <a:t>9/4/2025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/>
              <a:t>CBRN SLOVAKIA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EF660-97CA-4271-A4A9-DB463E37355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53154582"/>
      </p:ext>
    </p:extLst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tĺpe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A8A6A-F0A4-401C-8A64-2FF7844DA323}" type="datetime1">
              <a:rPr lang="en-US" smtClean="0"/>
              <a:t>9/4/2025</a:t>
            </a:fld>
            <a:endParaRPr lang="sk-S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/>
              <a:t>CBRN SLOVAKIA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EF660-97CA-4271-A4A9-DB463E37355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303637062"/>
      </p:ext>
    </p:extLst>
  </p:cSld>
  <p:clrMapOvr>
    <a:masterClrMapping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tĺpec s obrázk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sk-SK"/>
              <a:t>Ak chcete pridať obrázok, kliknite na ikonu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sk-SK"/>
              <a:t>Ak chcete pridať obrázok, kliknite na ikonu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sk-SK"/>
              <a:t>Ak chcete pridať obrázok, kliknite na ikonu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A8A6A-F0A4-401C-8A64-2FF7844DA323}" type="datetime1">
              <a:rPr lang="en-US" smtClean="0"/>
              <a:t>9/4/2025</a:t>
            </a:fld>
            <a:endParaRPr lang="sk-S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/>
              <a:t>CBRN SLOVAKIA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EF660-97CA-4271-A4A9-DB463E37355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440143116"/>
      </p:ext>
    </p:extLst>
  </p:cSld>
  <p:clrMapOvr>
    <a:masterClrMapping/>
  </p:clrMapOvr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A8A6A-F0A4-401C-8A64-2FF7844DA323}" type="datetime1">
              <a:rPr lang="en-US" smtClean="0"/>
              <a:t>9/4/2025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/>
              <a:t>CBRN SLOVAKIA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EF660-97CA-4271-A4A9-DB463E37355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825510999"/>
      </p:ext>
    </p:extLst>
  </p:cSld>
  <p:clrMapOvr>
    <a:masterClrMapping/>
  </p:clrMapOvr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A8A6A-F0A4-401C-8A64-2FF7844DA323}" type="datetime1">
              <a:rPr lang="en-US" smtClean="0"/>
              <a:t>9/4/2025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/>
              <a:t>CBRN SLOVAKIA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EF660-97CA-4271-A4A9-DB463E37355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312975231"/>
      </p:ext>
    </p:extLst>
  </p:cSld>
  <p:clrMapOvr>
    <a:masterClrMapping/>
  </p:clrMapOvr>
  <p:hf hd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E960B-BE7E-4E32-BC49-823058B36039}" type="datetime1">
              <a:rPr lang="en-US" smtClean="0"/>
              <a:t>9/4/2025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/>
              <a:t>CBRN SLOVAKIA </a:t>
            </a:r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EF660-97CA-4271-A4A9-DB463E37355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819239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A8A6A-F0A4-401C-8A64-2FF7844DA323}" type="datetime1">
              <a:rPr lang="en-US" smtClean="0"/>
              <a:t>9/4/2025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/>
              <a:t>CBRN SLOVAKIA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EF660-97CA-4271-A4A9-DB463E37355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464288804"/>
      </p:ext>
    </p:extLst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CE8B8-C298-4E7E-BFFC-6E031635074F}" type="datetime1">
              <a:rPr lang="en-US" smtClean="0"/>
              <a:t>9/4/2025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/>
              <a:t>CBRN SLOVAKIA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EF660-97CA-4271-A4A9-DB463E37355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608238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A8A6A-F0A4-401C-8A64-2FF7844DA323}" type="datetime1">
              <a:rPr lang="en-US" smtClean="0"/>
              <a:t>9/4/2025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/>
              <a:t>CBRN SLOVAKIA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EF660-97CA-4271-A4A9-DB463E37355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256802485"/>
      </p:ext>
    </p:extLst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A8A6A-F0A4-401C-8A64-2FF7844DA323}" type="datetime1">
              <a:rPr lang="en-US" smtClean="0"/>
              <a:t>9/4/2025</a:t>
            </a:fld>
            <a:endParaRPr lang="sk-S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/>
              <a:t>CBRN SLOVAKIA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EF660-97CA-4271-A4A9-DB463E37355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35976589"/>
      </p:ext>
    </p:extLst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799B8-D85F-4ACE-B1D8-1E04AFD6CBBA}" type="datetime1">
              <a:rPr lang="en-US" smtClean="0"/>
              <a:t>9/4/2025</a:t>
            </a:fld>
            <a:endParaRPr lang="sk-S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/>
              <a:t>CBRN SLOVAKIA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EF660-97CA-4271-A4A9-DB463E37355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40026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781AC-36BD-4CB1-A5BB-51AFF00030CF}" type="datetime1">
              <a:rPr lang="en-US" smtClean="0"/>
              <a:t>9/4/2025</a:t>
            </a:fld>
            <a:endParaRPr lang="sk-S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/>
              <a:t>CBRN SLOVAKIA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EF660-97CA-4271-A4A9-DB463E37355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734227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A8A6A-F0A4-401C-8A64-2FF7844DA323}" type="datetime1">
              <a:rPr lang="en-US" smtClean="0"/>
              <a:t>9/4/2025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/>
              <a:t>CBRN SLOVAKIA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EF660-97CA-4271-A4A9-DB463E37355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9950092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k-SK"/>
              <a:t>Ak chcete pridať obrázok, kliknite na ikonu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2F6E1-A508-4A7F-BF3E-A3C4B1EFF207}" type="datetime1">
              <a:rPr lang="en-US" smtClean="0"/>
              <a:t>9/4/2025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/>
              <a:t>CBRN SLOVAKIA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EF660-97CA-4271-A4A9-DB463E37355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980157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Upravte štýly predlohy textu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7DA8A6A-F0A4-401C-8A64-2FF7844DA323}" type="datetime1">
              <a:rPr lang="en-US" smtClean="0"/>
              <a:t>9/4/2025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sk-SK"/>
              <a:t>CBRN SLOVAKIA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8DEF660-97CA-4271-A4A9-DB463E37355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20377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  <p:sldLayoutId id="2147483690" r:id="rId18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1.jp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-280737" y="1731962"/>
            <a:ext cx="11470105" cy="2687637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FF9900"/>
                </a:solidFill>
              </a:rPr>
              <a:t>SLOVAKIA CBRN</a:t>
            </a:r>
            <a:r>
              <a:rPr lang="sk-SK" b="1" dirty="0">
                <a:solidFill>
                  <a:srgbClr val="FF9900"/>
                </a:solidFill>
              </a:rPr>
              <a:t>e</a:t>
            </a:r>
            <a:br>
              <a:rPr lang="sk-SK" b="1" dirty="0">
                <a:solidFill>
                  <a:srgbClr val="FF9900"/>
                </a:solidFill>
              </a:rPr>
            </a:br>
            <a:r>
              <a:rPr lang="en-US" b="1" dirty="0">
                <a:solidFill>
                  <a:srgbClr val="FF9900"/>
                </a:solidFill>
              </a:rPr>
              <a:t>CAPABILITIES</a:t>
            </a:r>
            <a:br>
              <a:rPr lang="sk-SK" b="1" dirty="0">
                <a:solidFill>
                  <a:srgbClr val="FF9900"/>
                </a:solidFill>
              </a:rPr>
            </a:br>
            <a:r>
              <a:rPr lang="sk-SK" b="1" dirty="0">
                <a:solidFill>
                  <a:srgbClr val="FF9900"/>
                </a:solidFill>
              </a:rPr>
              <a:t>FMD – </a:t>
            </a:r>
            <a:r>
              <a:rPr lang="sk-SK" b="1" dirty="0" err="1">
                <a:solidFill>
                  <a:srgbClr val="FF9900"/>
                </a:solidFill>
              </a:rPr>
              <a:t>used</a:t>
            </a:r>
            <a:r>
              <a:rPr lang="sk-SK" b="1" dirty="0">
                <a:solidFill>
                  <a:srgbClr val="FF9900"/>
                </a:solidFill>
              </a:rPr>
              <a:t> in </a:t>
            </a:r>
            <a:r>
              <a:rPr lang="sk-SK" b="1" dirty="0" err="1">
                <a:solidFill>
                  <a:srgbClr val="FF9900"/>
                </a:solidFill>
              </a:rPr>
              <a:t>slovakia</a:t>
            </a:r>
            <a:r>
              <a:rPr lang="sk-SK" b="1" dirty="0">
                <a:solidFill>
                  <a:srgbClr val="FF9900"/>
                </a:solidFill>
              </a:rPr>
              <a:t> 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882315" y="4398962"/>
            <a:ext cx="9144000" cy="1638885"/>
          </a:xfrm>
        </p:spPr>
        <p:txBody>
          <a:bodyPr>
            <a:normAutofit fontScale="32500" lnSpcReduction="20000"/>
          </a:bodyPr>
          <a:lstStyle/>
          <a:p>
            <a:r>
              <a:rPr lang="en-US" sz="8400" b="1" dirty="0"/>
              <a:t>Colonel Oliver TODERI</a:t>
            </a:r>
            <a:r>
              <a:rPr lang="sk-SK" sz="8400" b="1" dirty="0"/>
              <a:t>Š</a:t>
            </a:r>
            <a:r>
              <a:rPr lang="en-US" sz="8400" b="1" dirty="0"/>
              <a:t>KA, </a:t>
            </a:r>
            <a:endParaRPr lang="sk-SK" sz="8400" b="1" dirty="0"/>
          </a:p>
          <a:p>
            <a:r>
              <a:rPr lang="en-US" sz="8400" b="1" dirty="0"/>
              <a:t>Head of </a:t>
            </a:r>
            <a:r>
              <a:rPr lang="sk-SK" sz="8400" b="1" dirty="0"/>
              <a:t>THE </a:t>
            </a:r>
            <a:r>
              <a:rPr lang="en-US" sz="8400" b="1" dirty="0"/>
              <a:t>CBRN Corps </a:t>
            </a:r>
            <a:endParaRPr lang="sk-SK" sz="8400" b="1" dirty="0"/>
          </a:p>
          <a:p>
            <a:r>
              <a:rPr lang="sk-SK" sz="8400" b="1" dirty="0"/>
              <a:t> </a:t>
            </a:r>
            <a:r>
              <a:rPr lang="en-US" sz="8400" b="1" dirty="0"/>
              <a:t>Armed Forces of the Slovak republic </a:t>
            </a:r>
          </a:p>
          <a:p>
            <a:endParaRPr lang="sk-SK" dirty="0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229" y="97841"/>
            <a:ext cx="2095500" cy="2667000"/>
          </a:xfrm>
          <a:prstGeom prst="rect">
            <a:avLst/>
          </a:prstGeom>
        </p:spPr>
      </p:pic>
      <p:pic>
        <p:nvPicPr>
          <p:cNvPr id="5" name="Obrázo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3284" y="97841"/>
            <a:ext cx="2305050" cy="2434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610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E960B-BE7E-4E32-BC49-823058B36039}" type="datetime1">
              <a:rPr lang="en-US" smtClean="0"/>
              <a:t>9/4/2025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/>
              <a:t>CBRN SLOVAKIA </a:t>
            </a:r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EF660-97CA-4271-A4A9-DB463E373555}" type="slidenum">
              <a:rPr lang="sk-SK" smtClean="0"/>
              <a:t>2</a:t>
            </a:fld>
            <a:endParaRPr lang="sk-SK"/>
          </a:p>
        </p:txBody>
      </p:sp>
      <p:pic>
        <p:nvPicPr>
          <p:cNvPr id="8" name="Obrázo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109" y="128085"/>
            <a:ext cx="1340685" cy="1788695"/>
          </a:xfrm>
          <a:prstGeom prst="rect">
            <a:avLst/>
          </a:prstGeom>
        </p:spPr>
      </p:pic>
      <p:graphicFrame>
        <p:nvGraphicFramePr>
          <p:cNvPr id="11" name="Tabuľk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3407486"/>
              </p:ext>
            </p:extLst>
          </p:nvPr>
        </p:nvGraphicFramePr>
        <p:xfrm>
          <a:off x="1692442" y="216316"/>
          <a:ext cx="9938084" cy="1219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938084">
                  <a:extLst>
                    <a:ext uri="{9D8B030D-6E8A-4147-A177-3AD203B41FA5}">
                      <a16:colId xmlns:a16="http://schemas.microsoft.com/office/drawing/2014/main" val="240862502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>
                          <a:effectLst/>
                        </a:rPr>
                        <a:t>2001 </a:t>
                      </a:r>
                      <a:r>
                        <a:rPr lang="sk-SK" sz="2000" dirty="0">
                          <a:effectLst/>
                        </a:rPr>
                        <a:t>- </a:t>
                      </a:r>
                      <a:r>
                        <a:rPr lang="en-GB" sz="2000" dirty="0">
                          <a:effectLst/>
                        </a:rPr>
                        <a:t>CBRN recce specialists course, US CBRN school, Fort Leonard Wood MI, USA </a:t>
                      </a:r>
                      <a:endParaRPr lang="sk-SK" sz="2000" dirty="0">
                        <a:effectLst/>
                      </a:endParaRPr>
                    </a:p>
                  </a:txBody>
                  <a:tcPr marL="97155" marR="97155" marT="0" marB="0"/>
                </a:tc>
                <a:extLst>
                  <a:ext uri="{0D108BD9-81ED-4DB2-BD59-A6C34878D82A}">
                    <a16:rowId xmlns:a16="http://schemas.microsoft.com/office/drawing/2014/main" val="61154536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200"/>
                        </a:spcAft>
                      </a:pPr>
                      <a:r>
                        <a:rPr lang="sk-SK" sz="2000" dirty="0">
                          <a:effectLst/>
                        </a:rPr>
                        <a:t>2001  - </a:t>
                      </a:r>
                      <a:r>
                        <a:rPr lang="en-GB" sz="2000" dirty="0">
                          <a:effectLst/>
                        </a:rPr>
                        <a:t>Disasters Preparedness Officer Specialist, US NAVY, Fort Leonard Wood MI, USA </a:t>
                      </a:r>
                      <a:endParaRPr lang="sk-SK" sz="2000" dirty="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155" marR="97155" marT="0" marB="0"/>
                </a:tc>
                <a:extLst>
                  <a:ext uri="{0D108BD9-81ED-4DB2-BD59-A6C34878D82A}">
                    <a16:rowId xmlns:a16="http://schemas.microsoft.com/office/drawing/2014/main" val="24411628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>
                          <a:effectLst/>
                        </a:rPr>
                        <a:t>1986 – 1990</a:t>
                      </a:r>
                      <a:r>
                        <a:rPr lang="sk-SK" sz="2000" baseline="0" dirty="0">
                          <a:effectLst/>
                          <a:latin typeface="Trebuchet MS" panose="020B0603020202020204" pitchFamily="34" charset="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GB" sz="2000" dirty="0">
                          <a:effectLst/>
                        </a:rPr>
                        <a:t>Military college – CBRN branch, </a:t>
                      </a:r>
                      <a:endParaRPr lang="sk-SK" sz="2000" dirty="0">
                        <a:effectLst/>
                      </a:endParaRPr>
                    </a:p>
                  </a:txBody>
                  <a:tcPr marL="97155" marR="97155" marT="0" marB="0"/>
                </a:tc>
                <a:extLst>
                  <a:ext uri="{0D108BD9-81ED-4DB2-BD59-A6C34878D82A}">
                    <a16:rowId xmlns:a16="http://schemas.microsoft.com/office/drawing/2014/main" val="2405968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>
                          <a:effectLst/>
                        </a:rPr>
                        <a:t>1982-1986</a:t>
                      </a:r>
                      <a:r>
                        <a:rPr lang="sk-SK" sz="2000" baseline="0" dirty="0">
                          <a:effectLst/>
                          <a:latin typeface="Trebuchet MS" panose="020B0603020202020204" pitchFamily="34" charset="0"/>
                          <a:cs typeface="Times New Roman" panose="02020603050405020304" pitchFamily="18" charset="0"/>
                        </a:rPr>
                        <a:t> - </a:t>
                      </a:r>
                      <a:r>
                        <a:rPr lang="en-GB" sz="2000" dirty="0">
                          <a:effectLst/>
                        </a:rPr>
                        <a:t>Military middle school – CBRN branch </a:t>
                      </a:r>
                      <a:endParaRPr lang="sk-SK" sz="2000" dirty="0">
                        <a:effectLst/>
                      </a:endParaRPr>
                    </a:p>
                  </a:txBody>
                  <a:tcPr marL="97155" marR="97155" marT="0" marB="0"/>
                </a:tc>
                <a:extLst>
                  <a:ext uri="{0D108BD9-81ED-4DB2-BD59-A6C34878D82A}">
                    <a16:rowId xmlns:a16="http://schemas.microsoft.com/office/drawing/2014/main" val="3222507999"/>
                  </a:ext>
                </a:extLst>
              </a:tr>
            </a:tbl>
          </a:graphicData>
        </a:graphic>
      </p:graphicFrame>
      <p:graphicFrame>
        <p:nvGraphicFramePr>
          <p:cNvPr id="14" name="Tabuľk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3304866"/>
              </p:ext>
            </p:extLst>
          </p:nvPr>
        </p:nvGraphicFramePr>
        <p:xfrm>
          <a:off x="192505" y="2005011"/>
          <a:ext cx="11999495" cy="390360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42674">
                  <a:extLst>
                    <a:ext uri="{9D8B030D-6E8A-4147-A177-3AD203B41FA5}">
                      <a16:colId xmlns:a16="http://schemas.microsoft.com/office/drawing/2014/main" val="2671953289"/>
                    </a:ext>
                  </a:extLst>
                </a:gridCol>
                <a:gridCol w="1844842">
                  <a:extLst>
                    <a:ext uri="{9D8B030D-6E8A-4147-A177-3AD203B41FA5}">
                      <a16:colId xmlns:a16="http://schemas.microsoft.com/office/drawing/2014/main" val="3167546679"/>
                    </a:ext>
                  </a:extLst>
                </a:gridCol>
                <a:gridCol w="4400192">
                  <a:extLst>
                    <a:ext uri="{9D8B030D-6E8A-4147-A177-3AD203B41FA5}">
                      <a16:colId xmlns:a16="http://schemas.microsoft.com/office/drawing/2014/main" val="1645296815"/>
                    </a:ext>
                  </a:extLst>
                </a:gridCol>
                <a:gridCol w="3211787">
                  <a:extLst>
                    <a:ext uri="{9D8B030D-6E8A-4147-A177-3AD203B41FA5}">
                      <a16:colId xmlns:a16="http://schemas.microsoft.com/office/drawing/2014/main" val="807787527"/>
                    </a:ext>
                  </a:extLst>
                </a:gridCol>
              </a:tblGrid>
              <a:tr h="1670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200"/>
                        </a:spcAft>
                        <a:tabLst>
                          <a:tab pos="-914400" algn="l"/>
                          <a:tab pos="-457200" algn="l"/>
                          <a:tab pos="316865" algn="l"/>
                          <a:tab pos="633730" algn="l"/>
                          <a:tab pos="914400" algn="l"/>
                          <a:tab pos="1267460" algn="l"/>
                          <a:tab pos="1584960" algn="l"/>
                          <a:tab pos="1901825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</a:tabLst>
                      </a:pPr>
                      <a:r>
                        <a:rPr lang="en-GB" sz="1800" dirty="0">
                          <a:effectLst/>
                        </a:rPr>
                        <a:t>Date </a:t>
                      </a:r>
                      <a:endParaRPr lang="sk-SK" sz="1800" dirty="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155" marR="97155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200"/>
                        </a:spcAft>
                        <a:tabLst>
                          <a:tab pos="-914400" algn="l"/>
                          <a:tab pos="-457200" algn="l"/>
                          <a:tab pos="316865" algn="l"/>
                          <a:tab pos="633730" algn="l"/>
                          <a:tab pos="914400" algn="l"/>
                          <a:tab pos="1267460" algn="l"/>
                          <a:tab pos="1584960" algn="l"/>
                          <a:tab pos="1901825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</a:tabLst>
                      </a:pPr>
                      <a:r>
                        <a:rPr lang="en-GB" sz="1800">
                          <a:effectLst/>
                        </a:rPr>
                        <a:t>Location</a:t>
                      </a:r>
                      <a:endParaRPr lang="sk-SK" sz="180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155" marR="97155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200"/>
                        </a:spcAft>
                        <a:tabLst>
                          <a:tab pos="-914400" algn="l"/>
                          <a:tab pos="-457200" algn="l"/>
                          <a:tab pos="316865" algn="l"/>
                          <a:tab pos="633730" algn="l"/>
                          <a:tab pos="914400" algn="l"/>
                          <a:tab pos="1267460" algn="l"/>
                          <a:tab pos="1584960" algn="l"/>
                          <a:tab pos="1901825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</a:tabLst>
                      </a:pPr>
                      <a:r>
                        <a:rPr lang="en-GB" sz="1800" dirty="0">
                          <a:effectLst/>
                        </a:rPr>
                        <a:t>Company</a:t>
                      </a:r>
                      <a:endParaRPr lang="sk-SK" sz="1800" dirty="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155" marR="97155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200"/>
                        </a:spcAft>
                        <a:tabLst>
                          <a:tab pos="-914400" algn="l"/>
                          <a:tab pos="-457200" algn="l"/>
                          <a:tab pos="316865" algn="l"/>
                          <a:tab pos="633730" algn="l"/>
                          <a:tab pos="914400" algn="l"/>
                          <a:tab pos="1267460" algn="l"/>
                          <a:tab pos="1584960" algn="l"/>
                          <a:tab pos="1901825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</a:tabLst>
                      </a:pPr>
                      <a:r>
                        <a:rPr lang="en-GB" sz="1800">
                          <a:effectLst/>
                        </a:rPr>
                        <a:t>Position</a:t>
                      </a:r>
                      <a:endParaRPr lang="sk-SK" sz="180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155" marR="97155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7812752"/>
                  </a:ext>
                </a:extLst>
              </a:tr>
              <a:tr h="1644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200"/>
                        </a:spcAft>
                      </a:pPr>
                      <a:r>
                        <a:rPr lang="en-GB" sz="1800" dirty="0">
                          <a:effectLst/>
                        </a:rPr>
                        <a:t>2021 – current </a:t>
                      </a:r>
                      <a:endParaRPr lang="sk-SK" sz="1800" dirty="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155" marR="97155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200"/>
                        </a:spcAft>
                      </a:pPr>
                      <a:r>
                        <a:rPr lang="en-GB" sz="1800" dirty="0">
                          <a:effectLst/>
                        </a:rPr>
                        <a:t>Slovak Republic </a:t>
                      </a:r>
                      <a:endParaRPr lang="sk-SK" sz="1800" dirty="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155" marR="97155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</a:rPr>
                        <a:t>General Staff SAF</a:t>
                      </a:r>
                      <a:endParaRPr lang="sk-SK" sz="180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155" marR="97155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</a:rPr>
                        <a:t>Head of the CBRN corps</a:t>
                      </a:r>
                      <a:endParaRPr lang="sk-SK" sz="180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155" marR="97155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5956357"/>
                  </a:ext>
                </a:extLst>
              </a:tr>
              <a:tr h="1644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</a:rPr>
                        <a:t>2020 -2021</a:t>
                      </a:r>
                      <a:endParaRPr lang="sk-SK" sz="180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155" marR="97155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200"/>
                        </a:spcAft>
                      </a:pPr>
                      <a:r>
                        <a:rPr lang="en-GB" sz="1800" dirty="0">
                          <a:effectLst/>
                        </a:rPr>
                        <a:t>Slovak Republic</a:t>
                      </a:r>
                      <a:endParaRPr lang="sk-SK" sz="1800" dirty="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155" marR="97155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</a:rPr>
                        <a:t>SCMC General Staff</a:t>
                      </a:r>
                      <a:endParaRPr lang="sk-SK" sz="180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155" marR="97155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</a:rPr>
                        <a:t>Senior officer CBRN + all </a:t>
                      </a:r>
                      <a:endParaRPr lang="sk-SK" sz="180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155" marR="97155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4187018"/>
                  </a:ext>
                </a:extLst>
              </a:tr>
              <a:tr h="1644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200"/>
                        </a:spcAft>
                      </a:pPr>
                      <a:r>
                        <a:rPr lang="en-GB" sz="1800" baseline="0" dirty="0">
                          <a:effectLst/>
                          <a:highlight>
                            <a:srgbClr val="FFFF00"/>
                          </a:highlight>
                        </a:rPr>
                        <a:t>NOV 2016  JUN 2017</a:t>
                      </a:r>
                      <a:endParaRPr lang="sk-SK" sz="1800" baseline="0" dirty="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155" marR="97155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200"/>
                        </a:spcAft>
                      </a:pPr>
                      <a:r>
                        <a:rPr lang="en-GB" sz="1800" dirty="0">
                          <a:effectLst/>
                          <a:highlight>
                            <a:srgbClr val="FFFF00"/>
                          </a:highlight>
                        </a:rPr>
                        <a:t>Afghanistan </a:t>
                      </a:r>
                      <a:endParaRPr lang="sk-SK" sz="1800" dirty="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155" marR="97155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200"/>
                        </a:spcAft>
                      </a:pPr>
                      <a:r>
                        <a:rPr lang="en-GB" sz="1800" dirty="0">
                          <a:effectLst/>
                          <a:highlight>
                            <a:srgbClr val="FFFF00"/>
                          </a:highlight>
                        </a:rPr>
                        <a:t>SLOVCON</a:t>
                      </a:r>
                      <a:endParaRPr lang="sk-SK" sz="1800" dirty="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155" marR="97155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  <a:highlight>
                            <a:srgbClr val="FFFF00"/>
                          </a:highlight>
                        </a:rPr>
                        <a:t>Commander </a:t>
                      </a:r>
                      <a:endParaRPr lang="sk-SK" sz="180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155" marR="97155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1540036"/>
                  </a:ext>
                </a:extLst>
              </a:tr>
              <a:tr h="1644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</a:rPr>
                        <a:t>2012 – 2020 </a:t>
                      </a:r>
                      <a:endParaRPr lang="sk-SK" sz="180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155" marR="97155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</a:rPr>
                        <a:t>Slovak Republic</a:t>
                      </a:r>
                      <a:endParaRPr lang="sk-SK" sz="180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155" marR="97155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200"/>
                        </a:spcAft>
                      </a:pPr>
                      <a:r>
                        <a:rPr lang="en-GB" sz="1800" dirty="0">
                          <a:effectLst/>
                        </a:rPr>
                        <a:t>CBRN batt</a:t>
                      </a:r>
                      <a:endParaRPr lang="sk-SK" sz="1800" dirty="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155" marR="97155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</a:rPr>
                        <a:t>Commander</a:t>
                      </a:r>
                      <a:endParaRPr lang="sk-SK" sz="180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155" marR="97155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982703"/>
                  </a:ext>
                </a:extLst>
              </a:tr>
              <a:tr h="1644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200"/>
                        </a:spcAft>
                      </a:pPr>
                      <a:r>
                        <a:rPr lang="en-GB" sz="1800" dirty="0">
                          <a:effectLst/>
                        </a:rPr>
                        <a:t>2011 - 2012</a:t>
                      </a:r>
                      <a:endParaRPr lang="sk-SK" sz="1800" dirty="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155" marR="97155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</a:rPr>
                        <a:t>Slovak Republic</a:t>
                      </a:r>
                      <a:endParaRPr lang="sk-SK" sz="180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155" marR="97155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200"/>
                        </a:spcAft>
                      </a:pPr>
                      <a:r>
                        <a:rPr lang="en-GB" sz="1800" dirty="0">
                          <a:effectLst/>
                        </a:rPr>
                        <a:t>General Staff SAF </a:t>
                      </a:r>
                      <a:endParaRPr lang="sk-SK" sz="1800" dirty="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155" marR="97155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</a:rPr>
                        <a:t>Senior CBRN Officer </a:t>
                      </a:r>
                      <a:endParaRPr lang="sk-SK" sz="180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155" marR="97155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4034947"/>
                  </a:ext>
                </a:extLst>
              </a:tr>
              <a:tr h="1644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</a:rPr>
                        <a:t>2010 - 2011</a:t>
                      </a:r>
                      <a:endParaRPr lang="sk-SK" sz="180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155" marR="97155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</a:rPr>
                        <a:t>Slovak Republic</a:t>
                      </a:r>
                      <a:endParaRPr lang="sk-SK" sz="180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155" marR="97155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200"/>
                        </a:spcAft>
                      </a:pPr>
                      <a:r>
                        <a:rPr lang="en-GB" sz="1800" dirty="0">
                          <a:effectLst/>
                        </a:rPr>
                        <a:t>CBRN batt </a:t>
                      </a:r>
                      <a:endParaRPr lang="sk-SK" sz="1800" dirty="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155" marR="97155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</a:rPr>
                        <a:t>Chief of the CBRN LAB</a:t>
                      </a:r>
                      <a:endParaRPr lang="sk-SK" sz="180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155" marR="97155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9113928"/>
                  </a:ext>
                </a:extLst>
              </a:tr>
              <a:tr h="1644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  <a:highlight>
                            <a:srgbClr val="FFFF00"/>
                          </a:highlight>
                        </a:rPr>
                        <a:t>Jan 2008 – Jul 2008</a:t>
                      </a:r>
                      <a:endParaRPr lang="sk-SK" sz="180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155" marR="97155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  <a:highlight>
                            <a:srgbClr val="FFFF00"/>
                          </a:highlight>
                        </a:rPr>
                        <a:t>Kosovo </a:t>
                      </a:r>
                      <a:endParaRPr lang="sk-SK" sz="180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155" marR="97155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200"/>
                        </a:spcAft>
                      </a:pPr>
                      <a:r>
                        <a:rPr lang="en-GB" sz="1800" dirty="0">
                          <a:effectLst/>
                          <a:highlight>
                            <a:srgbClr val="FFFF00"/>
                          </a:highlight>
                        </a:rPr>
                        <a:t>J3 CONOPS </a:t>
                      </a:r>
                      <a:endParaRPr lang="sk-SK" sz="1800" dirty="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155" marR="97155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  <a:highlight>
                            <a:srgbClr val="FFFF00"/>
                          </a:highlight>
                        </a:rPr>
                        <a:t>Specialists officer / SNR   </a:t>
                      </a:r>
                      <a:endParaRPr lang="sk-SK" sz="180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155" marR="97155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6895293"/>
                  </a:ext>
                </a:extLst>
              </a:tr>
              <a:tr h="1644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</a:rPr>
                        <a:t>2005 - 2010</a:t>
                      </a:r>
                      <a:endParaRPr lang="sk-SK" sz="180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155" marR="97155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</a:rPr>
                        <a:t>Slovak Republic</a:t>
                      </a:r>
                      <a:endParaRPr lang="sk-SK" sz="180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155" marR="97155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200"/>
                        </a:spcAft>
                      </a:pPr>
                      <a:r>
                        <a:rPr lang="en-GB" sz="1800" dirty="0">
                          <a:effectLst/>
                        </a:rPr>
                        <a:t>General Staff SAF</a:t>
                      </a:r>
                      <a:endParaRPr lang="sk-SK" sz="1800" dirty="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155" marR="97155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</a:rPr>
                        <a:t>Senior CBRN Officer </a:t>
                      </a:r>
                      <a:endParaRPr lang="sk-SK" sz="180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155" marR="97155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6255117"/>
                  </a:ext>
                </a:extLst>
              </a:tr>
              <a:tr h="1644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</a:rPr>
                        <a:t>2004 -2005</a:t>
                      </a:r>
                      <a:endParaRPr lang="sk-SK" sz="180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155" marR="97155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</a:rPr>
                        <a:t>Slovak Republic</a:t>
                      </a:r>
                      <a:endParaRPr lang="sk-SK" sz="180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155" marR="97155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200"/>
                        </a:spcAft>
                      </a:pPr>
                      <a:r>
                        <a:rPr lang="en-GB" sz="1800" dirty="0">
                          <a:effectLst/>
                        </a:rPr>
                        <a:t>HQ LF G-3 </a:t>
                      </a:r>
                      <a:endParaRPr lang="sk-SK" sz="1800" dirty="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155" marR="97155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</a:rPr>
                        <a:t>CBRN Staff Officer</a:t>
                      </a:r>
                      <a:endParaRPr lang="sk-SK" sz="180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155" marR="97155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9488166"/>
                  </a:ext>
                </a:extLst>
              </a:tr>
              <a:tr h="1644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  <a:highlight>
                            <a:srgbClr val="FFFF00"/>
                          </a:highlight>
                        </a:rPr>
                        <a:t>Feb 2003 – Jun 2003</a:t>
                      </a:r>
                      <a:endParaRPr lang="sk-SK" sz="180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155" marR="97155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  <a:highlight>
                            <a:srgbClr val="FFFF00"/>
                          </a:highlight>
                        </a:rPr>
                        <a:t>Kuwait and Iraq </a:t>
                      </a:r>
                      <a:endParaRPr lang="sk-SK" sz="180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155" marR="97155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200"/>
                        </a:spcAft>
                      </a:pPr>
                      <a:r>
                        <a:rPr lang="en-GB" sz="1800" dirty="0">
                          <a:effectLst/>
                          <a:highlight>
                            <a:srgbClr val="FFFF00"/>
                          </a:highlight>
                        </a:rPr>
                        <a:t>Czech and Slovak CBRN protection battalion </a:t>
                      </a:r>
                      <a:endParaRPr lang="sk-SK" sz="1800" dirty="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155" marR="97155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200"/>
                        </a:spcAft>
                      </a:pPr>
                      <a:r>
                        <a:rPr lang="en-GB" sz="1800" dirty="0">
                          <a:effectLst/>
                          <a:highlight>
                            <a:srgbClr val="FFFF00"/>
                          </a:highlight>
                        </a:rPr>
                        <a:t>Second in command</a:t>
                      </a:r>
                      <a:r>
                        <a:rPr lang="sk-SK" sz="1800" baseline="0" dirty="0">
                          <a:effectLst/>
                          <a:highlight>
                            <a:srgbClr val="FFFF00"/>
                          </a:highlight>
                        </a:rPr>
                        <a:t> SVK part</a:t>
                      </a:r>
                      <a:endParaRPr lang="sk-SK" sz="1800" dirty="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155" marR="97155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9701375"/>
                  </a:ext>
                </a:extLst>
              </a:tr>
              <a:tr h="1644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</a:rPr>
                        <a:t>2000 - 2004</a:t>
                      </a:r>
                      <a:endParaRPr lang="sk-SK" sz="180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155" marR="97155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</a:rPr>
                        <a:t>Slovak Republic</a:t>
                      </a:r>
                      <a:endParaRPr lang="sk-SK" sz="180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155" marR="97155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200"/>
                        </a:spcAft>
                      </a:pPr>
                      <a:r>
                        <a:rPr lang="en-GB" sz="1800" dirty="0">
                          <a:effectLst/>
                        </a:rPr>
                        <a:t>CBRN Rapid reaction coy/</a:t>
                      </a:r>
                      <a:r>
                        <a:rPr lang="en-GB" sz="1800" dirty="0" err="1">
                          <a:effectLst/>
                        </a:rPr>
                        <a:t>RRbatt</a:t>
                      </a:r>
                      <a:endParaRPr lang="sk-SK" sz="1800" dirty="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155" marR="97155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200"/>
                        </a:spcAft>
                      </a:pPr>
                      <a:r>
                        <a:rPr lang="en-GB" sz="1800" dirty="0">
                          <a:effectLst/>
                        </a:rPr>
                        <a:t>Commander</a:t>
                      </a:r>
                      <a:endParaRPr lang="sk-SK" sz="1800" dirty="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155" marR="97155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5783011"/>
                  </a:ext>
                </a:extLst>
              </a:tr>
              <a:tr h="1644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</a:rPr>
                        <a:t>1992 - 1999</a:t>
                      </a:r>
                      <a:endParaRPr lang="sk-SK" sz="180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155" marR="97155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</a:rPr>
                        <a:t>Slovak Republic</a:t>
                      </a:r>
                      <a:endParaRPr lang="sk-SK" sz="180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155" marR="97155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</a:rPr>
                        <a:t>CBRN coy </a:t>
                      </a:r>
                      <a:endParaRPr lang="sk-SK" sz="180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155" marR="97155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200"/>
                        </a:spcAft>
                      </a:pPr>
                      <a:r>
                        <a:rPr lang="en-GB" sz="1800" dirty="0">
                          <a:effectLst/>
                        </a:rPr>
                        <a:t>Commander </a:t>
                      </a:r>
                      <a:endParaRPr lang="sk-SK" sz="1800" dirty="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155" marR="97155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5105596"/>
                  </a:ext>
                </a:extLst>
              </a:tr>
              <a:tr h="1644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</a:rPr>
                        <a:t>1990 - 1992</a:t>
                      </a:r>
                      <a:endParaRPr lang="sk-SK" sz="180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155" marR="97155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200"/>
                        </a:spcAft>
                      </a:pPr>
                      <a:r>
                        <a:rPr lang="en-GB" sz="1800" dirty="0">
                          <a:effectLst/>
                        </a:rPr>
                        <a:t>Slovak Republic</a:t>
                      </a:r>
                      <a:endParaRPr lang="sk-SK" sz="1800" dirty="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155" marR="97155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</a:rPr>
                        <a:t>CBRN plt</a:t>
                      </a:r>
                      <a:endParaRPr lang="sk-SK" sz="180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155" marR="97155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200"/>
                        </a:spcAft>
                      </a:pPr>
                      <a:r>
                        <a:rPr lang="en-GB" sz="1800" dirty="0">
                          <a:effectLst/>
                        </a:rPr>
                        <a:t>Commander </a:t>
                      </a:r>
                      <a:endParaRPr lang="sk-SK" sz="1800" dirty="0">
                        <a:effectLst/>
                        <a:latin typeface="Trebuchet MS" panose="020B0603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155" marR="97155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09877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18640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Nadpis 1"/>
          <p:cNvSpPr>
            <a:spLocks noGrp="1"/>
          </p:cNvSpPr>
          <p:nvPr>
            <p:ph type="title"/>
          </p:nvPr>
        </p:nvSpPr>
        <p:spPr>
          <a:xfrm>
            <a:off x="1981200" y="202512"/>
            <a:ext cx="8229600" cy="538162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pl-PL" sz="4000" dirty="0">
                <a:latin typeface="Arial" panose="020B0604020202020204" pitchFamily="34" charset="0"/>
                <a:cs typeface="Arial" panose="020B0604020202020204" pitchFamily="34" charset="0"/>
              </a:rPr>
              <a:t>Main DESINFECTION Equipment</a:t>
            </a:r>
          </a:p>
        </p:txBody>
      </p:sp>
      <p:pic>
        <p:nvPicPr>
          <p:cNvPr id="19459" name="Obrázok 4" descr="Obrázok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" y="123032"/>
            <a:ext cx="1066800" cy="103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Obrázok 1" descr="cbrn symbo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4250" y="123032"/>
            <a:ext cx="844550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ástupný symbol pro datum 5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2EAA5C6-24F3-49F5-9A36-0329309BC841}" type="datetime1">
              <a:rPr lang="sk-SK"/>
              <a:pPr>
                <a:defRPr/>
              </a:pPr>
              <a:t>4. 9. 2025</a:t>
            </a:fld>
            <a:endParaRPr lang="sk-SK"/>
          </a:p>
        </p:txBody>
      </p:sp>
      <p:sp>
        <p:nvSpPr>
          <p:cNvPr id="19462" name="Zástupný symbol pro číslo snímku 6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E0A57A6-21A1-4B3E-91FD-16B72E056321}" type="slidenum">
              <a:rPr lang="sk-SK" altLang="sk-SK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sk-SK" altLang="sk-SK" sz="1200">
              <a:solidFill>
                <a:srgbClr val="898989"/>
              </a:solidFill>
            </a:endParaRPr>
          </a:p>
        </p:txBody>
      </p:sp>
      <p:sp>
        <p:nvSpPr>
          <p:cNvPr id="19463" name="Text Box 135"/>
          <p:cNvSpPr txBox="1">
            <a:spLocks noChangeArrowheads="1"/>
          </p:cNvSpPr>
          <p:nvPr/>
        </p:nvSpPr>
        <p:spPr bwMode="auto">
          <a:xfrm>
            <a:off x="1305125" y="689407"/>
            <a:ext cx="395966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sk-SK" sz="1400" dirty="0">
                <a:latin typeface="Arial" panose="020B0604020202020204" pitchFamily="34" charset="0"/>
              </a:rPr>
              <a:t>Heavy decontamination vehicle  </a:t>
            </a:r>
            <a:r>
              <a:rPr lang="sk-SK" altLang="sk-SK" sz="1400" dirty="0">
                <a:latin typeface="Arial" panose="020B0604020202020204" pitchFamily="34" charset="0"/>
              </a:rPr>
              <a:t>DEKVOZ – T 815</a:t>
            </a:r>
          </a:p>
        </p:txBody>
      </p:sp>
      <p:pic>
        <p:nvPicPr>
          <p:cNvPr id="12" name="Picture 135" descr="DSC_002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4279" y="961161"/>
            <a:ext cx="5016286" cy="2649799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37" descr="DSC_0026"/>
          <p:cNvPicPr>
            <a:picLocks noChangeAspect="1" noChangeArrowheads="1"/>
          </p:cNvPicPr>
          <p:nvPr/>
        </p:nvPicPr>
        <p:blipFill rotWithShape="1">
          <a:blip r:embed="rId5"/>
          <a:srcRect l="-804" t="23824" r="1" b="19947"/>
          <a:stretch/>
        </p:blipFill>
        <p:spPr bwMode="auto">
          <a:xfrm>
            <a:off x="5467870" y="750014"/>
            <a:ext cx="6188450" cy="25514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21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k-SK" dirty="0"/>
              <a:t>UNCLASSIFIED</a:t>
            </a:r>
          </a:p>
        </p:txBody>
      </p:sp>
      <p:pic>
        <p:nvPicPr>
          <p:cNvPr id="4" name="Obrázok 3">
            <a:extLst>
              <a:ext uri="{FF2B5EF4-FFF2-40B4-BE49-F238E27FC236}">
                <a16:creationId xmlns:a16="http://schemas.microsoft.com/office/drawing/2014/main" id="{54D8190C-55F8-49F3-B2C3-F51E35EE45B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2" t="30346" b="1139"/>
          <a:stretch/>
        </p:blipFill>
        <p:spPr>
          <a:xfrm>
            <a:off x="307400" y="3723672"/>
            <a:ext cx="5422550" cy="2783924"/>
          </a:xfrm>
          <a:prstGeom prst="rect">
            <a:avLst/>
          </a:prstGeom>
        </p:spPr>
      </p:pic>
      <p:pic>
        <p:nvPicPr>
          <p:cNvPr id="7" name="Obrázok 6">
            <a:extLst>
              <a:ext uri="{FF2B5EF4-FFF2-40B4-BE49-F238E27FC236}">
                <a16:creationId xmlns:a16="http://schemas.microsoft.com/office/drawing/2014/main" id="{9D1D7DBF-9F52-4B66-B44F-67D47161090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4612" y="3429000"/>
            <a:ext cx="6134188" cy="3073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6356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1AC10623-DEA5-4C6B-8265-FA5BAF0F29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E960B-BE7E-4E32-BC49-823058B36039}" type="datetime1">
              <a:rPr lang="en-US" smtClean="0"/>
              <a:t>9/4/2025</a:t>
            </a:fld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043D28B1-9D83-4236-89B4-D06EFADD9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EF660-97CA-4271-A4A9-DB463E373555}" type="slidenum">
              <a:rPr lang="sk-SK" smtClean="0"/>
              <a:t>4</a:t>
            </a:fld>
            <a:endParaRPr lang="sk-SK"/>
          </a:p>
        </p:txBody>
      </p:sp>
      <p:sp>
        <p:nvSpPr>
          <p:cNvPr id="7" name="Nadpis 1">
            <a:extLst>
              <a:ext uri="{FF2B5EF4-FFF2-40B4-BE49-F238E27FC236}">
                <a16:creationId xmlns:a16="http://schemas.microsoft.com/office/drawing/2014/main" id="{7FD69323-3D24-4DFD-B593-9ED50800C2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202512"/>
            <a:ext cx="8229600" cy="538162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pl-PL" sz="4000" dirty="0">
                <a:latin typeface="Arial" panose="020B0604020202020204" pitchFamily="34" charset="0"/>
                <a:cs typeface="Arial" panose="020B0604020202020204" pitchFamily="34" charset="0"/>
              </a:rPr>
              <a:t>Main </a:t>
            </a:r>
            <a:r>
              <a:rPr lang="sk-SK" altLang="pl-PL" sz="4000" dirty="0">
                <a:latin typeface="Arial" panose="020B0604020202020204" pitchFamily="34" charset="0"/>
                <a:cs typeface="Arial" panose="020B0604020202020204" pitchFamily="34" charset="0"/>
              </a:rPr>
              <a:t>ENGENEER</a:t>
            </a:r>
            <a:r>
              <a:rPr lang="en-US" altLang="pl-PL" sz="4000" dirty="0">
                <a:latin typeface="Arial" panose="020B0604020202020204" pitchFamily="34" charset="0"/>
                <a:cs typeface="Arial" panose="020B0604020202020204" pitchFamily="34" charset="0"/>
              </a:rPr>
              <a:t> Equipment</a:t>
            </a:r>
          </a:p>
        </p:txBody>
      </p:sp>
      <p:pic>
        <p:nvPicPr>
          <p:cNvPr id="9" name="Obrázok 8">
            <a:extLst>
              <a:ext uri="{FF2B5EF4-FFF2-40B4-BE49-F238E27FC236}">
                <a16:creationId xmlns:a16="http://schemas.microsoft.com/office/drawing/2014/main" id="{A0846754-3F15-4F70-A065-7BA3DCF3A8B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72" r="17018" b="14542"/>
          <a:stretch/>
        </p:blipFill>
        <p:spPr>
          <a:xfrm>
            <a:off x="58724" y="740674"/>
            <a:ext cx="6182686" cy="3353465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1" name="Obrázok 10">
            <a:extLst>
              <a:ext uri="{FF2B5EF4-FFF2-40B4-BE49-F238E27FC236}">
                <a16:creationId xmlns:a16="http://schemas.microsoft.com/office/drawing/2014/main" id="{251924C5-CFA5-413B-A567-52950556F14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9" t="12844" r="5000" b="9847"/>
          <a:stretch/>
        </p:blipFill>
        <p:spPr>
          <a:xfrm>
            <a:off x="6241410" y="3024388"/>
            <a:ext cx="5950590" cy="3833612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529235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3775" y="112295"/>
            <a:ext cx="10364451" cy="697831"/>
          </a:xfrm>
        </p:spPr>
        <p:txBody>
          <a:bodyPr>
            <a:noAutofit/>
          </a:bodyPr>
          <a:lstStyle/>
          <a:p>
            <a:r>
              <a:rPr lang="sk-SK" sz="2000" dirty="0"/>
              <a:t>CAPABILITIES and DEVELOPMENTS </a:t>
            </a:r>
            <a:br>
              <a:rPr lang="sk-SK" sz="2000" dirty="0"/>
            </a:br>
            <a:endParaRPr lang="sk-SK" sz="2000" dirty="0"/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>
          <a:xfrm>
            <a:off x="1324505" y="830491"/>
            <a:ext cx="9882563" cy="4968233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sk-SK" sz="1400" dirty="0" err="1"/>
              <a:t>Responsible</a:t>
            </a:r>
            <a:r>
              <a:rPr lang="sk-SK" sz="1400" dirty="0"/>
              <a:t> </a:t>
            </a:r>
            <a:r>
              <a:rPr lang="sk-SK" sz="1400" dirty="0" err="1"/>
              <a:t>for</a:t>
            </a:r>
            <a:r>
              <a:rPr lang="sk-SK" sz="1400" dirty="0"/>
              <a:t> </a:t>
            </a:r>
            <a:r>
              <a:rPr lang="sk-SK" sz="1400" dirty="0" err="1"/>
              <a:t>cbrn</a:t>
            </a:r>
            <a:r>
              <a:rPr lang="sk-SK" sz="1400" dirty="0"/>
              <a:t> </a:t>
            </a:r>
            <a:r>
              <a:rPr lang="sk-SK" sz="1400" dirty="0" err="1"/>
              <a:t>protection</a:t>
            </a:r>
            <a:r>
              <a:rPr lang="sk-SK" sz="1400" dirty="0"/>
              <a:t> </a:t>
            </a:r>
            <a:r>
              <a:rPr lang="sk-SK" sz="1400" dirty="0" err="1"/>
              <a:t>all</a:t>
            </a:r>
            <a:r>
              <a:rPr lang="sk-SK" sz="1400" dirty="0"/>
              <a:t> </a:t>
            </a:r>
            <a:r>
              <a:rPr lang="sk-SK" sz="1400" dirty="0" err="1"/>
              <a:t>military</a:t>
            </a:r>
            <a:r>
              <a:rPr lang="sk-SK" sz="1400" dirty="0"/>
              <a:t> </a:t>
            </a:r>
            <a:r>
              <a:rPr lang="sk-SK" sz="1400" dirty="0" err="1"/>
              <a:t>units</a:t>
            </a:r>
            <a:r>
              <a:rPr lang="sk-SK" sz="1400" dirty="0"/>
              <a:t> in or </a:t>
            </a:r>
            <a:r>
              <a:rPr lang="sk-SK" sz="1400" dirty="0" err="1"/>
              <a:t>outside</a:t>
            </a:r>
            <a:r>
              <a:rPr lang="sk-SK" sz="1400" dirty="0"/>
              <a:t> </a:t>
            </a:r>
            <a:r>
              <a:rPr lang="sk-SK" sz="1400" dirty="0" err="1"/>
              <a:t>svk</a:t>
            </a:r>
            <a:r>
              <a:rPr lang="sk-SK" sz="1400" dirty="0"/>
              <a:t> </a:t>
            </a:r>
            <a:r>
              <a:rPr lang="sk-SK" sz="1400" dirty="0" err="1"/>
              <a:t>territory</a:t>
            </a:r>
            <a:r>
              <a:rPr lang="sk-SK" sz="1400" dirty="0"/>
              <a:t>  ( </a:t>
            </a:r>
            <a:r>
              <a:rPr lang="sk-SK" sz="1400" dirty="0" err="1"/>
              <a:t>Host</a:t>
            </a:r>
            <a:r>
              <a:rPr lang="sk-SK" sz="1400" dirty="0"/>
              <a:t> </a:t>
            </a:r>
            <a:r>
              <a:rPr lang="sk-SK" sz="1400" dirty="0" err="1"/>
              <a:t>Nation</a:t>
            </a:r>
            <a:r>
              <a:rPr lang="sk-SK" sz="1400" dirty="0"/>
              <a:t> </a:t>
            </a:r>
            <a:r>
              <a:rPr lang="sk-SK" sz="1400" dirty="0" err="1"/>
              <a:t>support</a:t>
            </a:r>
            <a:r>
              <a:rPr lang="sk-SK" sz="1400" dirty="0"/>
              <a:t> </a:t>
            </a:r>
            <a:r>
              <a:rPr lang="sk-SK" sz="1400" dirty="0" err="1"/>
              <a:t>incl</a:t>
            </a:r>
            <a:r>
              <a:rPr lang="sk-SK" sz="1400" dirty="0"/>
              <a:t>.)</a:t>
            </a:r>
          </a:p>
          <a:p>
            <a:pPr marL="0" indent="0">
              <a:buNone/>
            </a:pPr>
            <a:endParaRPr lang="sk-SK" sz="1400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sz="1400" dirty="0"/>
              <a:t>CBRN mission military &amp; civil</a:t>
            </a:r>
            <a:r>
              <a:rPr lang="sk-SK" sz="1400" dirty="0"/>
              <a:t>  </a:t>
            </a:r>
            <a:r>
              <a:rPr lang="sk-SK" sz="1400" dirty="0" err="1"/>
              <a:t>real</a:t>
            </a:r>
            <a:r>
              <a:rPr lang="sk-SK" sz="1400" dirty="0"/>
              <a:t> / </a:t>
            </a:r>
            <a:r>
              <a:rPr lang="sk-SK" sz="1400" dirty="0" err="1"/>
              <a:t>exercises</a:t>
            </a:r>
            <a:r>
              <a:rPr lang="sk-SK" sz="1400" dirty="0"/>
              <a:t> </a:t>
            </a:r>
            <a:r>
              <a:rPr lang="en-US" sz="1400" dirty="0"/>
              <a:t> </a:t>
            </a:r>
            <a:endParaRPr lang="sk-SK" sz="1400" dirty="0"/>
          </a:p>
          <a:p>
            <a:pPr>
              <a:buFont typeface="Wingdings" panose="05000000000000000000" pitchFamily="2" charset="2"/>
              <a:buChar char="q"/>
            </a:pPr>
            <a:endParaRPr lang="en-US" sz="1400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sz="1400" dirty="0"/>
              <a:t>Close cooperation with ministries (interior, health, foreign</a:t>
            </a:r>
            <a:r>
              <a:rPr lang="sk-SK" sz="1400" dirty="0"/>
              <a:t>, </a:t>
            </a:r>
            <a:r>
              <a:rPr lang="sk-SK" sz="1400" dirty="0" err="1"/>
              <a:t>economy</a:t>
            </a:r>
            <a:r>
              <a:rPr lang="en-US" sz="1400" dirty="0"/>
              <a:t>...)</a:t>
            </a:r>
            <a:endParaRPr lang="sk-SK" sz="14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400" dirty="0"/>
              <a:t>All official Summits</a:t>
            </a:r>
            <a:r>
              <a:rPr lang="sk-SK" sz="1400" dirty="0"/>
              <a:t> </a:t>
            </a:r>
            <a:r>
              <a:rPr lang="sk-SK" sz="1400" dirty="0" err="1"/>
              <a:t>formats</a:t>
            </a:r>
            <a:r>
              <a:rPr lang="en-US" sz="1400" dirty="0"/>
              <a:t>, Ice Hockey World Championship, </a:t>
            </a:r>
            <a:endParaRPr lang="sk-SK" sz="1400" dirty="0"/>
          </a:p>
          <a:p>
            <a:pPr marL="457200" lvl="1" indent="0">
              <a:buNone/>
            </a:pPr>
            <a:endParaRPr lang="en-US" sz="1400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sz="1400" dirty="0"/>
              <a:t>African swine flu, bird flu h1n1, covid19, </a:t>
            </a:r>
            <a:endParaRPr lang="sk-SK" sz="1400" dirty="0"/>
          </a:p>
          <a:p>
            <a:pPr marL="0" lvl="0" indent="0">
              <a:buNone/>
            </a:pPr>
            <a:endParaRPr lang="sk-SK" sz="1400" dirty="0"/>
          </a:p>
          <a:p>
            <a:pPr lvl="0">
              <a:buFont typeface="Wingdings" panose="05000000000000000000" pitchFamily="2" charset="2"/>
              <a:buChar char="q"/>
            </a:pPr>
            <a:r>
              <a:rPr lang="en-US" sz="1400" dirty="0"/>
              <a:t>Special cooperation's are with ministry of interior:  </a:t>
            </a:r>
            <a:endParaRPr lang="sk-SK" sz="1400" dirty="0"/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1400" dirty="0"/>
              <a:t>unique agreement on high level with: </a:t>
            </a:r>
            <a:endParaRPr lang="sk-SK" sz="1400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400" dirty="0"/>
              <a:t>Department of Investigation HazMat (CBRN) and Environmental Crime</a:t>
            </a:r>
            <a:endParaRPr lang="sk-SK" sz="1400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400" dirty="0"/>
              <a:t>National Crime Investigation Agency</a:t>
            </a:r>
            <a:endParaRPr lang="sk-SK" sz="1400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400" dirty="0"/>
              <a:t>Firefighters on all levels </a:t>
            </a:r>
            <a:endParaRPr lang="sk-SK" sz="1400" dirty="0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E960B-BE7E-4E32-BC49-823058B36039}" type="datetime1">
              <a:rPr lang="en-US" smtClean="0"/>
              <a:t>9/4/2025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dirty="0"/>
              <a:t>CBRN SLOVAKIA </a:t>
            </a:r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EF660-97CA-4271-A4A9-DB463E373555}" type="slidenum">
              <a:rPr lang="sk-SK" smtClean="0"/>
              <a:t>5</a:t>
            </a:fld>
            <a:endParaRPr lang="sk-SK"/>
          </a:p>
        </p:txBody>
      </p:sp>
      <p:pic>
        <p:nvPicPr>
          <p:cNvPr id="7" name="Obrázo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788" y="112295"/>
            <a:ext cx="921286" cy="1172546"/>
          </a:xfrm>
          <a:prstGeom prst="rect">
            <a:avLst/>
          </a:prstGeom>
        </p:spPr>
      </p:pic>
      <p:pic>
        <p:nvPicPr>
          <p:cNvPr id="8" name="Obrázo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6118" y="139617"/>
            <a:ext cx="1221261" cy="128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679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CB4ACE4-1142-4E55-B6F4-3E5CA92F4B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9165" y="173899"/>
            <a:ext cx="10364451" cy="1873015"/>
          </a:xfrm>
          <a:solidFill>
            <a:srgbClr val="FFFF00"/>
          </a:solidFill>
          <a:ln w="57150">
            <a:solidFill>
              <a:schemeClr val="tx1"/>
            </a:solidFill>
          </a:ln>
        </p:spPr>
        <p:txBody>
          <a:bodyPr>
            <a:noAutofit/>
          </a:bodyPr>
          <a:lstStyle/>
          <a:p>
            <a:br>
              <a:rPr lang="en-US" sz="4000" dirty="0"/>
            </a:br>
            <a:r>
              <a:rPr lang="sk-SK" sz="4000" dirty="0">
                <a:effectLst/>
                <a:latin typeface="Roboto" panose="020B0604020202020204" pitchFamily="2" charset="0"/>
              </a:rPr>
              <a:t>FMD....</a:t>
            </a:r>
            <a:r>
              <a:rPr lang="en-US" sz="4000" dirty="0">
                <a:latin typeface="Roboto" panose="020B0604020202020204" pitchFamily="2" charset="0"/>
              </a:rPr>
              <a:t>Foot </a:t>
            </a:r>
            <a:r>
              <a:rPr lang="en-US" sz="4000" dirty="0">
                <a:effectLst/>
                <a:latin typeface="Roboto" panose="020B0604020202020204" pitchFamily="2" charset="0"/>
              </a:rPr>
              <a:t>&amp; Mouth Disease</a:t>
            </a:r>
            <a:br>
              <a:rPr lang="sk-SK" sz="4000" dirty="0">
                <a:effectLst/>
                <a:latin typeface="Roboto" panose="020B0604020202020204" pitchFamily="2" charset="0"/>
              </a:rPr>
            </a:br>
            <a:r>
              <a:rPr lang="sk-SK" sz="4000" dirty="0">
                <a:effectLst/>
                <a:latin typeface="Roboto" panose="020B0604020202020204" pitchFamily="2" charset="0"/>
              </a:rPr>
              <a:t>21</a:t>
            </a:r>
            <a:r>
              <a:rPr lang="sk-SK" sz="4000" cap="none" baseline="30000" dirty="0">
                <a:effectLst/>
                <a:latin typeface="Roboto" panose="020B0604020202020204" pitchFamily="2" charset="0"/>
              </a:rPr>
              <a:t>st</a:t>
            </a:r>
            <a:r>
              <a:rPr lang="sk-SK" sz="4000" baseline="30000" dirty="0">
                <a:effectLst/>
                <a:latin typeface="Roboto" panose="020B0604020202020204" pitchFamily="2" charset="0"/>
              </a:rPr>
              <a:t> </a:t>
            </a:r>
            <a:r>
              <a:rPr lang="sk-SK" sz="4000" dirty="0">
                <a:effectLst/>
                <a:latin typeface="Roboto" panose="020B0604020202020204" pitchFamily="2" charset="0"/>
              </a:rPr>
              <a:t>MAR – 7</a:t>
            </a:r>
            <a:r>
              <a:rPr lang="sk-SK" sz="4000" cap="none" baseline="30000" dirty="0">
                <a:effectLst/>
                <a:latin typeface="Roboto" panose="020B0604020202020204" pitchFamily="2" charset="0"/>
              </a:rPr>
              <a:t>th</a:t>
            </a:r>
            <a:r>
              <a:rPr lang="sk-SK" sz="4000" cap="none" dirty="0">
                <a:effectLst/>
                <a:latin typeface="Roboto" panose="020B0604020202020204" pitchFamily="2" charset="0"/>
              </a:rPr>
              <a:t> AUG 2025</a:t>
            </a:r>
            <a:br>
              <a:rPr lang="sk-SK" sz="4000" cap="none" dirty="0">
                <a:effectLst/>
                <a:latin typeface="Roboto" panose="020B0604020202020204" pitchFamily="2" charset="0"/>
              </a:rPr>
            </a:br>
            <a:r>
              <a:rPr lang="sk-SK" sz="4000" cap="none" dirty="0">
                <a:effectLst/>
                <a:latin typeface="Roboto" panose="020B0604020202020204" pitchFamily="2" charset="0"/>
              </a:rPr>
              <a:t>6 </a:t>
            </a:r>
            <a:r>
              <a:rPr lang="sk-SK" sz="4000" cap="none" dirty="0" err="1">
                <a:effectLst/>
                <a:latin typeface="Roboto" panose="020B0604020202020204" pitchFamily="2" charset="0"/>
              </a:rPr>
              <a:t>affected</a:t>
            </a:r>
            <a:r>
              <a:rPr lang="sk-SK" sz="4000" cap="none" dirty="0">
                <a:effectLst/>
                <a:latin typeface="Roboto" panose="020B0604020202020204" pitchFamily="2" charset="0"/>
              </a:rPr>
              <a:t> </a:t>
            </a:r>
            <a:r>
              <a:rPr lang="sk-SK" sz="4000" cap="none" dirty="0" err="1">
                <a:effectLst/>
                <a:latin typeface="Roboto" panose="020B0604020202020204" pitchFamily="2" charset="0"/>
              </a:rPr>
              <a:t>places</a:t>
            </a:r>
            <a:r>
              <a:rPr lang="sk-SK" sz="4000" cap="none" dirty="0">
                <a:effectLst/>
                <a:latin typeface="Roboto" panose="020B0604020202020204" pitchFamily="2" charset="0"/>
              </a:rPr>
              <a:t> </a:t>
            </a:r>
            <a:br>
              <a:rPr lang="en-US" sz="4000" b="1" dirty="0">
                <a:effectLst/>
                <a:latin typeface="Roboto" panose="020B0604020202020204" pitchFamily="2" charset="0"/>
              </a:rPr>
            </a:br>
            <a:r>
              <a:rPr lang="sk-SK" sz="4000" b="1" cap="none" dirty="0">
                <a:effectLst/>
                <a:latin typeface="Roboto" panose="020B0604020202020204" pitchFamily="2" charset="0"/>
              </a:rPr>
              <a:t> </a:t>
            </a:r>
            <a:endParaRPr lang="en-US" sz="4000" cap="none" dirty="0"/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A7EAFD76-B8C7-4EE0-B134-F4647FE7F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E960B-BE7E-4E32-BC49-823058B36039}" type="datetime1">
              <a:rPr lang="en-US" smtClean="0"/>
              <a:t>9/4/2025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62AD8B27-A3FE-4294-9AA2-EFB99FDBA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dirty="0"/>
              <a:t>CBRN SLOVAKIA </a:t>
            </a:r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EED23D0F-2A99-441F-9015-64C5A1277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82458" y="6313179"/>
            <a:ext cx="764215" cy="365125"/>
          </a:xfrm>
        </p:spPr>
        <p:txBody>
          <a:bodyPr/>
          <a:lstStyle/>
          <a:p>
            <a:fld id="{68DEF660-97CA-4271-A4A9-DB463E373555}" type="slidenum">
              <a:rPr lang="sk-SK" smtClean="0"/>
              <a:t>6</a:t>
            </a:fld>
            <a:endParaRPr lang="sk-SK" dirty="0"/>
          </a:p>
        </p:txBody>
      </p:sp>
      <p:sp>
        <p:nvSpPr>
          <p:cNvPr id="7" name="BlokTextu 6">
            <a:extLst>
              <a:ext uri="{FF2B5EF4-FFF2-40B4-BE49-F238E27FC236}">
                <a16:creationId xmlns:a16="http://schemas.microsoft.com/office/drawing/2014/main" id="{89DA63BD-D40A-4453-8859-4233EB0398E7}"/>
              </a:ext>
            </a:extLst>
          </p:cNvPr>
          <p:cNvSpPr txBox="1"/>
          <p:nvPr/>
        </p:nvSpPr>
        <p:spPr>
          <a:xfrm>
            <a:off x="729165" y="2634143"/>
            <a:ext cx="10364451" cy="3539430"/>
          </a:xfrm>
          <a:prstGeom prst="rect">
            <a:avLst/>
          </a:prstGeom>
          <a:solidFill>
            <a:srgbClr val="FFFF00"/>
          </a:solidFill>
          <a:ln w="762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/>
              <a:t>DEPLOYED SOLDIERS .......................................................  13 880 PAX </a:t>
            </a:r>
          </a:p>
          <a:p>
            <a:r>
              <a:rPr lang="en-US" sz="2800" dirty="0"/>
              <a:t>WHEELED VEHICLES .........................................................      744 pcs</a:t>
            </a:r>
          </a:p>
          <a:p>
            <a:r>
              <a:rPr lang="en-US" sz="2800" dirty="0"/>
              <a:t>TRACKED VEHICLES ..........................................................            2 pcs</a:t>
            </a:r>
          </a:p>
          <a:p>
            <a:r>
              <a:rPr lang="en-US" sz="2800" dirty="0"/>
              <a:t>SPECIAL VEHICLES ............................................................         33 pcs</a:t>
            </a:r>
          </a:p>
          <a:p>
            <a:r>
              <a:rPr lang="en-US" sz="2800" dirty="0"/>
              <a:t>AIRPLANE .........................................................................            1 pcs</a:t>
            </a:r>
          </a:p>
          <a:p>
            <a:r>
              <a:rPr lang="en-US" sz="2800" dirty="0"/>
              <a:t>ALL TRAVELED KM ............................................................ 434 022 km</a:t>
            </a:r>
          </a:p>
          <a:p>
            <a:r>
              <a:rPr lang="en-US" sz="2800" dirty="0"/>
              <a:t>DECONTAMINATION SOLUTION........................................ 855 000 lit </a:t>
            </a:r>
          </a:p>
          <a:p>
            <a:r>
              <a:rPr lang="en-US" sz="2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636854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D0FF738-5352-44C1-B918-5F6E57C2E1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THANKS FOR YOUR ATTENTIONE </a:t>
            </a:r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52C15D52-D2EA-472E-A2E0-A24727893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EF660-97CA-4271-A4A9-DB463E373555}" type="slidenum">
              <a:rPr lang="sk-SK" smtClean="0"/>
              <a:t>7</a:t>
            </a:fld>
            <a:endParaRPr lang="sk-SK"/>
          </a:p>
        </p:txBody>
      </p:sp>
      <p:sp>
        <p:nvSpPr>
          <p:cNvPr id="7" name="Nadpis 1">
            <a:extLst>
              <a:ext uri="{FF2B5EF4-FFF2-40B4-BE49-F238E27FC236}">
                <a16:creationId xmlns:a16="http://schemas.microsoft.com/office/drawing/2014/main" id="{83726640-ECBD-40E5-A8FC-DB1302FB49A5}"/>
              </a:ext>
            </a:extLst>
          </p:cNvPr>
          <p:cNvSpPr txBox="1">
            <a:spLocks/>
          </p:cNvSpPr>
          <p:nvPr/>
        </p:nvSpPr>
        <p:spPr>
          <a:xfrm>
            <a:off x="1150065" y="2567031"/>
            <a:ext cx="10364451" cy="26676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sk-SK" dirty="0"/>
          </a:p>
        </p:txBody>
      </p:sp>
      <p:sp>
        <p:nvSpPr>
          <p:cNvPr id="11" name="BlokTextu 10">
            <a:extLst>
              <a:ext uri="{FF2B5EF4-FFF2-40B4-BE49-F238E27FC236}">
                <a16:creationId xmlns:a16="http://schemas.microsoft.com/office/drawing/2014/main" id="{A5BF9DE5-16D2-4C30-9926-703ED4E196FD}"/>
              </a:ext>
            </a:extLst>
          </p:cNvPr>
          <p:cNvSpPr txBox="1"/>
          <p:nvPr/>
        </p:nvSpPr>
        <p:spPr>
          <a:xfrm>
            <a:off x="419449" y="2863239"/>
            <a:ext cx="11001389" cy="2554545"/>
          </a:xfrm>
          <a:prstGeom prst="rect">
            <a:avLst/>
          </a:prstGeom>
          <a:solidFill>
            <a:srgbClr val="FF66FF"/>
          </a:solidFill>
        </p:spPr>
        <p:txBody>
          <a:bodyPr wrap="square">
            <a:spAutoFit/>
          </a:bodyPr>
          <a:lstStyle/>
          <a:p>
            <a:pPr algn="ctr"/>
            <a:r>
              <a:rPr lang="en-US" sz="4000" b="0" i="0" dirty="0">
                <a:solidFill>
                  <a:srgbClr val="444444"/>
                </a:solidFill>
                <a:effectLst/>
                <a:latin typeface="verdana" panose="020B0604030504040204" pitchFamily="34" charset="0"/>
              </a:rPr>
              <a:t>GRATEFULLY THANKS A LOT</a:t>
            </a:r>
            <a:endParaRPr lang="sk-SK" sz="4000" b="0" i="0" dirty="0">
              <a:solidFill>
                <a:srgbClr val="444444"/>
              </a:solidFill>
              <a:effectLst/>
              <a:latin typeface="verdana" panose="020B0604030504040204" pitchFamily="34" charset="0"/>
            </a:endParaRPr>
          </a:p>
          <a:p>
            <a:pPr algn="ctr"/>
            <a:r>
              <a:rPr lang="en-US" sz="4000" b="0" i="0" dirty="0">
                <a:solidFill>
                  <a:srgbClr val="444444"/>
                </a:solidFill>
                <a:effectLst/>
                <a:latin typeface="verdana" panose="020B0604030504040204" pitchFamily="34" charset="0"/>
              </a:rPr>
              <a:t> FOR OUTSTANDING COOPERATION PROFESSIONALISM</a:t>
            </a:r>
            <a:endParaRPr lang="sk-SK" sz="4000" b="0" i="0" dirty="0">
              <a:solidFill>
                <a:srgbClr val="444444"/>
              </a:solidFill>
              <a:effectLst/>
              <a:latin typeface="verdana" panose="020B0604030504040204" pitchFamily="34" charset="0"/>
            </a:endParaRPr>
          </a:p>
          <a:p>
            <a:pPr algn="ctr"/>
            <a:r>
              <a:rPr lang="sk-SK" sz="4000" dirty="0">
                <a:solidFill>
                  <a:srgbClr val="444444"/>
                </a:solidFill>
                <a:latin typeface="verdana" panose="020B0604030504040204" pitchFamily="34" charset="0"/>
              </a:rPr>
              <a:t>MAINLY HUMANITY</a:t>
            </a:r>
            <a:endParaRPr lang="sk-SK" sz="4000" dirty="0"/>
          </a:p>
        </p:txBody>
      </p:sp>
    </p:spTree>
    <p:extLst>
      <p:ext uri="{BB962C8B-B14F-4D97-AF65-F5344CB8AC3E}">
        <p14:creationId xmlns:p14="http://schemas.microsoft.com/office/powerpoint/2010/main" val="3673965497"/>
      </p:ext>
    </p:extLst>
  </p:cSld>
  <p:clrMapOvr>
    <a:masterClrMapping/>
  </p:clrMapOvr>
</p:sld>
</file>

<file path=ppt/theme/theme1.xml><?xml version="1.0" encoding="utf-8"?>
<a:theme xmlns:a="http://schemas.openxmlformats.org/drawingml/2006/main" name="Kvapka">
  <a:themeElements>
    <a:clrScheme name="Kvapka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Kvapka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vapka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TM04033925[[fn=Kvapka]]</Template>
  <TotalTime>11129</TotalTime>
  <Words>429</Words>
  <Application>Microsoft Office PowerPoint</Application>
  <PresentationFormat>Širokouhlá</PresentationFormat>
  <Paragraphs>110</Paragraphs>
  <Slides>7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7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7</vt:i4>
      </vt:variant>
    </vt:vector>
  </HeadingPairs>
  <TitlesOfParts>
    <vt:vector size="15" baseType="lpstr">
      <vt:lpstr>Arial</vt:lpstr>
      <vt:lpstr>Calibri</vt:lpstr>
      <vt:lpstr>Roboto</vt:lpstr>
      <vt:lpstr>Trebuchet MS</vt:lpstr>
      <vt:lpstr>Tw Cen MT</vt:lpstr>
      <vt:lpstr>verdana</vt:lpstr>
      <vt:lpstr>Wingdings</vt:lpstr>
      <vt:lpstr>Kvapka</vt:lpstr>
      <vt:lpstr>SLOVAKIA CBRNe CAPABILITIES FMD – used in slovakia </vt:lpstr>
      <vt:lpstr>Prezentácia programu PowerPoint</vt:lpstr>
      <vt:lpstr>Main DESINFECTION Equipment</vt:lpstr>
      <vt:lpstr>Main ENGENEER Equipment</vt:lpstr>
      <vt:lpstr>CAPABILITIES and DEVELOPMENTS  </vt:lpstr>
      <vt:lpstr> FMD....Foot &amp; Mouth Disease 21st MAR – 7th AUG 2025 6 affected places   </vt:lpstr>
      <vt:lpstr>THANKS FOR YOUR ATTENTIONE </vt:lpstr>
    </vt:vector>
  </TitlesOfParts>
  <Company>MO SR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SLOVAKIA CBRNe  CAPABILITIES AND DEVELOPMENT  IN RECENT YEARS</dc:title>
  <dc:creator>TODERISKA Oliver</dc:creator>
  <cp:lastModifiedBy>TODERISKA Oliver</cp:lastModifiedBy>
  <cp:revision>69</cp:revision>
  <cp:lastPrinted>2025-09-04T13:06:22Z</cp:lastPrinted>
  <dcterms:created xsi:type="dcterms:W3CDTF">2021-11-18T14:57:58Z</dcterms:created>
  <dcterms:modified xsi:type="dcterms:W3CDTF">2025-09-04T18:20:13Z</dcterms:modified>
</cp:coreProperties>
</file>